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30"/>
  </p:notesMasterIdLst>
  <p:sldIdLst>
    <p:sldId id="257" r:id="rId3"/>
    <p:sldId id="324" r:id="rId4"/>
    <p:sldId id="348" r:id="rId5"/>
    <p:sldId id="350" r:id="rId6"/>
    <p:sldId id="351" r:id="rId7"/>
    <p:sldId id="352" r:id="rId8"/>
    <p:sldId id="353" r:id="rId9"/>
    <p:sldId id="354" r:id="rId10"/>
    <p:sldId id="355" r:id="rId11"/>
    <p:sldId id="326" r:id="rId12"/>
    <p:sldId id="356" r:id="rId13"/>
    <p:sldId id="357" r:id="rId14"/>
    <p:sldId id="358" r:id="rId15"/>
    <p:sldId id="359" r:id="rId16"/>
    <p:sldId id="312" r:id="rId17"/>
    <p:sldId id="360" r:id="rId18"/>
    <p:sldId id="313" r:id="rId19"/>
    <p:sldId id="365" r:id="rId20"/>
    <p:sldId id="361" r:id="rId21"/>
    <p:sldId id="364" r:id="rId22"/>
    <p:sldId id="362" r:id="rId23"/>
    <p:sldId id="363" r:id="rId24"/>
    <p:sldId id="319" r:id="rId25"/>
    <p:sldId id="347" r:id="rId26"/>
    <p:sldId id="298" r:id="rId27"/>
    <p:sldId id="299" r:id="rId28"/>
    <p:sldId id="300" r:id="rId29"/>
  </p:sldIdLst>
  <p:sldSz cx="12192000" cy="6858000"/>
  <p:notesSz cx="7010400" cy="9296400"/>
  <p:embeddedFontLst>
    <p:embeddedFont>
      <p:font typeface="Muller Medium" pitchFamily="50" charset="-52"/>
      <p:regular r:id="rId31"/>
    </p:embeddedFont>
    <p:embeddedFont>
      <p:font typeface="Muller Bold" pitchFamily="2" charset="-52"/>
      <p:bold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Segoe UI Light" panose="020B0502040204020203" pitchFamily="34" charset="0"/>
      <p:regular r:id="rId39"/>
      <p: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MS PGothic" panose="020B0600070205080204" pitchFamily="34" charset="-128"/>
      <p:regular r:id="rId49"/>
    </p:embeddedFont>
  </p:embeddedFont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lamen Boudinov" initials="PB" lastIdx="11" clrIdx="0">
    <p:extLst>
      <p:ext uri="{19B8F6BF-5375-455C-9EA6-DF929625EA0E}">
        <p15:presenceInfo xmlns:p15="http://schemas.microsoft.com/office/powerpoint/2012/main" userId="3e737572070dd890" providerId="Windows Live"/>
      </p:ext>
    </p:extLst>
  </p:cmAuthor>
  <p:cmAuthor id="2" name="Nikolay Stanev" initials="NS" lastIdx="7" clrIdx="1">
    <p:extLst>
      <p:ext uri="{19B8F6BF-5375-455C-9EA6-DF929625EA0E}">
        <p15:presenceInfo xmlns:p15="http://schemas.microsoft.com/office/powerpoint/2012/main" userId="Nikolay Stane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B5B"/>
    <a:srgbClr val="333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7879E61-AC40-4EDF-A926-66AC826018C9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358A926-A3C0-4365-88A8-485A66FEDB0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878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6004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5442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28885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20925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353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AzureUGBG</a:t>
            </a:r>
            <a:endParaRPr lang="en-US" sz="2353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7832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46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3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71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282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20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247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9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159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9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55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837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0270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9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15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95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102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65223" y="1928037"/>
            <a:ext cx="6743528" cy="4601101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ts val="196"/>
              </a:spcBef>
              <a:spcAft>
                <a:spcPts val="784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457933" y="1956555"/>
            <a:ext cx="4045743" cy="4572582"/>
          </a:xfrm>
        </p:spPr>
        <p:txBody>
          <a:bodyPr>
            <a:normAutofit/>
          </a:bodyPr>
          <a:lstStyle>
            <a:lvl1pPr>
              <a:buClr>
                <a:srgbClr val="0078D7"/>
              </a:buClr>
              <a:defRPr sz="2400"/>
            </a:lvl1pPr>
            <a:lvl2pPr>
              <a:buClr>
                <a:srgbClr val="0078D7"/>
              </a:buClr>
              <a:defRPr sz="1800"/>
            </a:lvl2pPr>
            <a:lvl3pPr>
              <a:buClr>
                <a:srgbClr val="0078D7"/>
              </a:buClr>
              <a:defRPr sz="1600"/>
            </a:lvl3pPr>
            <a:lvl4pPr>
              <a:buClr>
                <a:srgbClr val="0078D7"/>
              </a:buClr>
              <a:defRPr sz="1400"/>
            </a:lvl4pPr>
            <a:lvl5pPr>
              <a:buClr>
                <a:srgbClr val="0078D7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928703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" y="0"/>
            <a:ext cx="5647787" cy="6858000"/>
          </a:xfrm>
          <a:prstGeom prst="rect">
            <a:avLst/>
          </a:prstGeom>
          <a:solidFill>
            <a:srgbClr val="0078D7"/>
          </a:solidFill>
          <a:ln>
            <a:solidFill>
              <a:srgbClr val="0078D7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2742811" rIns="0" bIns="4663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30" y="310848"/>
            <a:ext cx="5173253" cy="1644227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80973" y="901129"/>
            <a:ext cx="4272176" cy="1813189"/>
          </a:xfrm>
        </p:spPr>
        <p:txBody>
          <a:bodyPr/>
          <a:lstStyle>
            <a:lvl1pPr>
              <a:buClr>
                <a:srgbClr val="0078D7"/>
              </a:buClr>
              <a:defRPr sz="2800"/>
            </a:lvl1pPr>
            <a:lvl2pPr>
              <a:buClr>
                <a:srgbClr val="0078D7"/>
              </a:buClr>
              <a:defRPr sz="2000"/>
            </a:lvl2pPr>
            <a:lvl3pPr>
              <a:buClr>
                <a:srgbClr val="0078D7"/>
              </a:buClr>
              <a:defRPr sz="1800"/>
            </a:lvl3pPr>
            <a:lvl4pPr>
              <a:buClr>
                <a:srgbClr val="0078D7"/>
              </a:buClr>
              <a:defRPr sz="1600"/>
            </a:lvl4pPr>
            <a:lvl5pPr>
              <a:buClr>
                <a:srgbClr val="0078D7"/>
              </a:buCl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09068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93531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68695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55" tIns="38082" rIns="76155" bIns="3808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1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636128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92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236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1101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487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333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3011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195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AAC33-A716-4941-9692-83192BA82182}" type="datetimeFigureOut">
              <a:rPr lang="bg-BG" smtClean="0"/>
              <a:t>25.9.2017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45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44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-warehouse/sql-data-warehouse-tables-distribute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learlending.com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sstanev" TargetMode="External"/><Relationship Id="rId5" Type="http://schemas.openxmlformats.org/officeDocument/2006/relationships/hyperlink" Target="https://www.linkedin.com/in/nikolaystanev/" TargetMode="External"/><Relationship Id="rId4" Type="http://schemas.openxmlformats.org/officeDocument/2006/relationships/hyperlink" Target="mailto:nikolay@klearlending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ennklockwood.com/data-intensive/hadoop/parallelism-traditional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glennklockwood.com/data-intensive/hadoop/parallelism-mapreduce.p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glennklockwood.com/data-intensive/hadoop/mapreduce-workflow.p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glennklockwood.com/data-intensive/hadoop/streaming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462" y="1216464"/>
            <a:ext cx="4553607" cy="1169384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AGENDA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462" y="2676963"/>
            <a:ext cx="5583621" cy="40391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What is Big Data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What is MapReduce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Azure Big Data Landscape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Enters Azure DWH</a:t>
            </a:r>
          </a:p>
          <a:p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50511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5945" y="669925"/>
            <a:ext cx="5359651" cy="2000847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AZURE BIG DATA LANSCAPE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890" y="2826326"/>
            <a:ext cx="10515600" cy="4031673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HDInsight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Azure Data Lake Store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Azure Data Lake Analytics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Azure SQL </a:t>
            </a:r>
            <a:r>
              <a:rPr lang="en-US" dirty="0" err="1">
                <a:solidFill>
                  <a:srgbClr val="5B5B5B"/>
                </a:solidFill>
                <a:latin typeface="Muller Medium" pitchFamily="50" charset="-52"/>
              </a:rPr>
              <a:t>Datawarehouse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6379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KEY FEATURES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4127" cy="4351338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Massive parallel processing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Massively scalable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Enterprise-wide 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Hyper-scale</a:t>
            </a:r>
          </a:p>
          <a:p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1456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HDInsight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4127" cy="4351338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Hadoop instance 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Based on Hortonworks distribution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Features</a:t>
            </a:r>
          </a:p>
          <a:p>
            <a:pPr lvl="1"/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Full redundancy</a:t>
            </a:r>
          </a:p>
          <a:p>
            <a:pPr lvl="1"/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High availability</a:t>
            </a:r>
          </a:p>
          <a:p>
            <a:pPr lvl="1"/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Data geo-replication</a:t>
            </a:r>
          </a:p>
          <a:p>
            <a:pPr lvl="1"/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Extended security (including AD integration)</a:t>
            </a:r>
          </a:p>
          <a:p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70750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Azure Data Lake Store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4127" cy="4351338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Repository for </a:t>
            </a:r>
            <a:r>
              <a:rPr lang="en-US" dirty="0" err="1">
                <a:solidFill>
                  <a:srgbClr val="5B5B5B"/>
                </a:solidFill>
                <a:latin typeface="Muller Medium" pitchFamily="50" charset="-52"/>
              </a:rPr>
              <a:t>BigData</a:t>
            </a:r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 analytic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Hadoop compatible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Better performance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Additional own file system(adl://)</a:t>
            </a:r>
          </a:p>
        </p:txBody>
      </p:sp>
    </p:spTree>
    <p:extLst>
      <p:ext uri="{BB962C8B-B14F-4D97-AF65-F5344CB8AC3E}">
        <p14:creationId xmlns:p14="http://schemas.microsoft.com/office/powerpoint/2010/main" val="117600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Azure Data Lake Analytics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4127" cy="4351338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An on-demand analytics job service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U-SQL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.NET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43948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6073" y="147783"/>
            <a:ext cx="5772727" cy="3048000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AZURE SQL DATAWAREHOUSE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1000" y="2854036"/>
            <a:ext cx="4685145" cy="2632363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Architecture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95938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82" y="365125"/>
            <a:ext cx="4582247" cy="1325563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ARCHITECTURE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pic>
        <p:nvPicPr>
          <p:cNvPr id="6146" name="Picture 2" descr="SQL Data Warehouse Architecture">
            <a:extLst>
              <a:ext uri="{FF2B5EF4-FFF2-40B4-BE49-F238E27FC236}">
                <a16:creationId xmlns:a16="http://schemas.microsoft.com/office/drawing/2014/main" id="{0659E239-681F-4FB6-9485-A63E95A56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029" y="223115"/>
            <a:ext cx="6943725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93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FEATURES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6885373" cy="4351338"/>
          </a:xfrm>
        </p:spPr>
        <p:txBody>
          <a:bodyPr/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Combines the SQL Server relational database with Azure cloud scale-out capabilities.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Decouples storage from compute.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Enables increasing, decreasing, </a:t>
            </a:r>
            <a:r>
              <a:rPr lang="en-US" sz="2000" b="1" dirty="0">
                <a:solidFill>
                  <a:srgbClr val="5B5B5B"/>
                </a:solidFill>
                <a:latin typeface="Muller Medium" pitchFamily="50" charset="-52"/>
              </a:rPr>
              <a:t>pausing</a:t>
            </a:r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, or resuming compute.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Integrates across the Azure platform.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Utilizes SQL Server Transact-SQL (T-SQL) and tools.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Complies with various legal and business security requirements</a:t>
            </a:r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252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DISTRIBUTION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6885373" cy="4351338"/>
          </a:xfrm>
        </p:spPr>
        <p:txBody>
          <a:bodyPr/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Behind the scenes, data is divided into 60 databases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Distribution methods</a:t>
            </a:r>
          </a:p>
          <a:p>
            <a:pPr lvl="1"/>
            <a:r>
              <a:rPr lang="en-US" sz="1600" dirty="0">
                <a:solidFill>
                  <a:srgbClr val="5B5B5B"/>
                </a:solidFill>
                <a:latin typeface="Muller Medium" pitchFamily="50" charset="-52"/>
              </a:rPr>
              <a:t>Hash Distribution - DISTRIBUTION = HASH([Key])</a:t>
            </a:r>
          </a:p>
          <a:p>
            <a:pPr lvl="1"/>
            <a:r>
              <a:rPr lang="en-US" sz="1600" dirty="0">
                <a:solidFill>
                  <a:srgbClr val="5B5B5B"/>
                </a:solidFill>
                <a:latin typeface="Muller Medium" pitchFamily="50" charset="-52"/>
              </a:rPr>
              <a:t>Round Robin – default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Each compute node has assigned distributions, in case of scale they are reassigned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Replicated Tables - DISTRIBUTION = REPLICATE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  <a:hlinkClick r:id="rId3"/>
              </a:rPr>
              <a:t>https://docs.microsoft.com/en-us/azure/sql-data-warehouse/sql-data-warehouse-tables-distribute</a:t>
            </a:r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60423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DISTRIBUTION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pic>
        <p:nvPicPr>
          <p:cNvPr id="7174" name="Picture 6" descr="https://docs.microsoft.com/en-us/azure/sql-data-warehouse/media/sql-data-warehouse-distributed-data/hash-distributed-table.png">
            <a:extLst>
              <a:ext uri="{FF2B5EF4-FFF2-40B4-BE49-F238E27FC236}">
                <a16:creationId xmlns:a16="http://schemas.microsoft.com/office/drawing/2014/main" id="{DB9E9F1C-F211-46BE-BDF5-9ECB95A0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29" y="1626032"/>
            <a:ext cx="8028998" cy="489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62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WHAT IS BIGDATA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30266" cy="251514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Datasets whose size is beyond the ability of typical database software tools to capture, store, manage, and analyze.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Volume, velocity or variety of data is too great</a:t>
            </a:r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7520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631545" cy="1325563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DISTRIBUTION CONSIDERATIONS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6885373" cy="4351338"/>
          </a:xfrm>
        </p:spPr>
        <p:txBody>
          <a:bodyPr/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Hash column should not be updated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Distribute data evenly, to avoid data skew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Minimize data movement between nodes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Columns used in JOIN, GROUP BY, DISTINCT, OVER and HAVING clauses are good hash distribution candidates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Don’t Round Robin tables that will be joined</a:t>
            </a:r>
          </a:p>
          <a:p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3259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INTEGRATION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6885373" cy="4351338"/>
          </a:xfrm>
        </p:spPr>
        <p:txBody>
          <a:bodyPr/>
          <a:lstStyle/>
          <a:p>
            <a:r>
              <a:rPr lang="en-US" sz="2000" dirty="0" err="1">
                <a:solidFill>
                  <a:srgbClr val="5B5B5B"/>
                </a:solidFill>
                <a:latin typeface="Muller Medium" pitchFamily="50" charset="-52"/>
              </a:rPr>
              <a:t>PolyBase</a:t>
            </a:r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sz="2000" dirty="0" err="1">
                <a:solidFill>
                  <a:srgbClr val="5B5B5B"/>
                </a:solidFill>
                <a:latin typeface="Muller Medium" pitchFamily="50" charset="-52"/>
              </a:rPr>
              <a:t>PowerBI</a:t>
            </a:r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Azure ML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Azure analysis services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Excel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….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From outside it looks like SQL Database</a:t>
            </a:r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6130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PRICING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6885373" cy="4351338"/>
          </a:xfrm>
        </p:spPr>
        <p:txBody>
          <a:bodyPr/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Compute – 100 DWU : 6000 DWU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Storage – Azure Premium Storage Pricing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Geo Redundancy - Azure Standard Disk read-access geo-redundant storage</a:t>
            </a:r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0067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193" y="974726"/>
            <a:ext cx="5352393" cy="1116834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SUMMARY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9193" y="2179462"/>
            <a:ext cx="5431938" cy="4082473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What is Big Data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What is MapReduce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Azure Big Data Landscape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Enters Azure DWH</a:t>
            </a:r>
          </a:p>
          <a:p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24974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517" y="1216464"/>
            <a:ext cx="5352393" cy="1116834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TAKEAWAYS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060" y="2410690"/>
            <a:ext cx="6257023" cy="4082473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Azure is a nice place for </a:t>
            </a:r>
            <a:r>
              <a:rPr lang="en-US" dirty="0" err="1">
                <a:solidFill>
                  <a:srgbClr val="5B5B5B"/>
                </a:solidFill>
                <a:latin typeface="Muller Medium" pitchFamily="50" charset="-52"/>
              </a:rPr>
              <a:t>BigData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Whatever the expertise, there will be a right service </a:t>
            </a:r>
          </a:p>
          <a:p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8914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68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QUESTIONS??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17195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68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THANK YOU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623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324" y="258280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Nikolay Stanev</a:t>
            </a:r>
            <a:br>
              <a:rPr lang="en-US" dirty="0">
                <a:solidFill>
                  <a:srgbClr val="333C4E"/>
                </a:solidFill>
                <a:latin typeface="Muller Bold" pitchFamily="50" charset="-52"/>
              </a:rPr>
            </a:br>
            <a:r>
              <a:rPr lang="en-US" sz="2800" dirty="0">
                <a:solidFill>
                  <a:srgbClr val="333C4E"/>
                </a:solidFill>
                <a:latin typeface="Muller Bold" pitchFamily="50" charset="-52"/>
              </a:rPr>
              <a:t>Software advisor @ </a:t>
            </a:r>
            <a:r>
              <a:rPr lang="en-US" sz="2800" dirty="0">
                <a:solidFill>
                  <a:srgbClr val="333C4E"/>
                </a:solidFill>
                <a:latin typeface="Muller Bold" pitchFamily="50" charset="-52"/>
                <a:hlinkClick r:id="rId3"/>
              </a:rPr>
              <a:t>klearlending.com</a:t>
            </a:r>
            <a:endParaRPr lang="bg-BG" sz="2800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4061" y="4758011"/>
            <a:ext cx="8127124" cy="2357493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4"/>
              </a:rPr>
              <a:t>nikolay@klearlending.com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5"/>
              </a:rPr>
              <a:t>https://www.linkedin.com/in/nikolaystanev/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6"/>
              </a:rPr>
              <a:t>https://twitter.com/nsstanev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8115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WHAT IS MAP REDUCE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30266" cy="251514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MapReduce is a programming model introduced by Google for processing and generating large data sets on clusters of computers.</a:t>
            </a:r>
          </a:p>
          <a:p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03964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TRADITIONAL PARALLEL APPLICATIONS – brings data to compute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pic>
        <p:nvPicPr>
          <p:cNvPr id="1026" name="Picture 2" descr="http://www.glennklockwood.com/data-intensive/hadoop/parallelism-traditional.png">
            <a:extLst>
              <a:ext uri="{FF2B5EF4-FFF2-40B4-BE49-F238E27FC236}">
                <a16:creationId xmlns:a16="http://schemas.microsoft.com/office/drawing/2014/main" id="{71350255-1D50-43E5-A90D-C7883A3FC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9666"/>
            <a:ext cx="12192000" cy="415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5BB7B-FB88-4ABC-8F93-9022A01460F9}"/>
              </a:ext>
            </a:extLst>
          </p:cNvPr>
          <p:cNvSpPr txBox="1"/>
          <p:nvPr/>
        </p:nvSpPr>
        <p:spPr>
          <a:xfrm>
            <a:off x="1366980" y="6321425"/>
            <a:ext cx="9642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333C4E"/>
                </a:solidFill>
                <a:latin typeface="Muller Bold" pitchFamily="50" charset="-52"/>
                <a:ea typeface="+mj-ea"/>
                <a:cs typeface="+mj-cs"/>
                <a:hlinkClick r:id="rId3"/>
              </a:rPr>
              <a:t>http://www.glennklockwood.com/data-intensive/hadoop/parallelism-traditional.png</a:t>
            </a:r>
            <a:endParaRPr lang="bg-BG" sz="1000" dirty="0">
              <a:solidFill>
                <a:srgbClr val="333C4E"/>
              </a:solidFill>
              <a:latin typeface="Muller Bold" pitchFamily="50" charset="-52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63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MAPREDUCE APPROACH – brings compute to data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5BB7B-FB88-4ABC-8F93-9022A01460F9}"/>
              </a:ext>
            </a:extLst>
          </p:cNvPr>
          <p:cNvSpPr txBox="1"/>
          <p:nvPr/>
        </p:nvSpPr>
        <p:spPr>
          <a:xfrm>
            <a:off x="1366980" y="6321425"/>
            <a:ext cx="9642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333C4E"/>
                </a:solidFill>
                <a:latin typeface="Muller Bold" pitchFamily="50" charset="-52"/>
                <a:ea typeface="+mj-ea"/>
                <a:cs typeface="+mj-cs"/>
                <a:hlinkClick r:id="rId2"/>
              </a:rPr>
              <a:t>http://www.glennklockwood.com/data-intensive/hadoop/parallelism-mapreduce.png</a:t>
            </a:r>
            <a:endParaRPr lang="bg-BG" sz="1000" dirty="0">
              <a:solidFill>
                <a:srgbClr val="333C4E"/>
              </a:solidFill>
              <a:latin typeface="Muller Bold" pitchFamily="50" charset="-52"/>
              <a:ea typeface="+mj-ea"/>
              <a:cs typeface="+mj-cs"/>
            </a:endParaRPr>
          </a:p>
        </p:txBody>
      </p:sp>
      <p:pic>
        <p:nvPicPr>
          <p:cNvPr id="2050" name="Picture 2" descr="http://www.glennklockwood.com/data-intensive/hadoop/parallelism-mapreduce.png">
            <a:extLst>
              <a:ext uri="{FF2B5EF4-FFF2-40B4-BE49-F238E27FC236}">
                <a16:creationId xmlns:a16="http://schemas.microsoft.com/office/drawing/2014/main" id="{3D4903C8-7497-459A-81D9-FB9FA61F6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7"/>
            <a:ext cx="12192000" cy="424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9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MAP REDUCE COMPONENTS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30266" cy="251514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Map – works on a subset of data and aggregates it into tuples (key-value pairs)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Reduce – Uses the Map’s output and aggregates the tuples into a smaller set.</a:t>
            </a:r>
          </a:p>
          <a:p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9124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MAPREDUCE - THE BIG PICTURE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5BB7B-FB88-4ABC-8F93-9022A01460F9}"/>
              </a:ext>
            </a:extLst>
          </p:cNvPr>
          <p:cNvSpPr txBox="1"/>
          <p:nvPr/>
        </p:nvSpPr>
        <p:spPr>
          <a:xfrm>
            <a:off x="1366980" y="6321425"/>
            <a:ext cx="9642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333C4E"/>
                </a:solidFill>
                <a:latin typeface="Muller Bold" pitchFamily="50" charset="-52"/>
                <a:ea typeface="+mj-ea"/>
                <a:cs typeface="+mj-cs"/>
                <a:hlinkClick r:id="rId2"/>
              </a:rPr>
              <a:t>http://www.glennklockwood.com/data-intensive/hadoop/mapreduce-workflow.png</a:t>
            </a:r>
            <a:endParaRPr lang="bg-BG" sz="1000" dirty="0">
              <a:solidFill>
                <a:srgbClr val="333C4E"/>
              </a:solidFill>
              <a:latin typeface="Muller Bold" pitchFamily="50" charset="-52"/>
              <a:ea typeface="+mj-ea"/>
              <a:cs typeface="+mj-cs"/>
            </a:endParaRPr>
          </a:p>
        </p:txBody>
      </p:sp>
      <p:pic>
        <p:nvPicPr>
          <p:cNvPr id="4098" name="Picture 2" descr="http://www.glennklockwood.com/data-intensive/hadoop/mapreduce-workflow.png">
            <a:extLst>
              <a:ext uri="{FF2B5EF4-FFF2-40B4-BE49-F238E27FC236}">
                <a16:creationId xmlns:a16="http://schemas.microsoft.com/office/drawing/2014/main" id="{DCEB9763-6DA6-4A6B-840F-4E4F36254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18" y="1245553"/>
            <a:ext cx="9044709" cy="507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23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MAPREDUCE – CLASSICAL EXAMPLE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5BB7B-FB88-4ABC-8F93-9022A01460F9}"/>
              </a:ext>
            </a:extLst>
          </p:cNvPr>
          <p:cNvSpPr txBox="1"/>
          <p:nvPr/>
        </p:nvSpPr>
        <p:spPr>
          <a:xfrm>
            <a:off x="1366980" y="6321425"/>
            <a:ext cx="9642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333C4E"/>
                </a:solidFill>
                <a:latin typeface="Muller Bold" pitchFamily="50" charset="-52"/>
                <a:ea typeface="+mj-ea"/>
                <a:cs typeface="+mj-cs"/>
                <a:hlinkClick r:id="rId2"/>
              </a:rPr>
              <a:t>http://www.glennklockwood.com/data-intensive/hadoop/streaming.html</a:t>
            </a:r>
            <a:endParaRPr lang="bg-BG" sz="1000" dirty="0">
              <a:solidFill>
                <a:srgbClr val="333C4E"/>
              </a:solidFill>
              <a:latin typeface="Muller Bold" pitchFamily="50" charset="-52"/>
              <a:ea typeface="+mj-ea"/>
              <a:cs typeface="+mj-cs"/>
            </a:endParaRPr>
          </a:p>
        </p:txBody>
      </p:sp>
      <p:pic>
        <p:nvPicPr>
          <p:cNvPr id="5122" name="Picture 2" descr="wordcount-schematic.png (1019×479)">
            <a:extLst>
              <a:ext uri="{FF2B5EF4-FFF2-40B4-BE49-F238E27FC236}">
                <a16:creationId xmlns:a16="http://schemas.microsoft.com/office/drawing/2014/main" id="{EB128862-D97D-4280-B04D-D072AFE99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22" y="1258599"/>
            <a:ext cx="970597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39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HADOOP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30266" cy="251514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Distributed file system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Streaming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Ecosystem</a:t>
            </a:r>
          </a:p>
          <a:p>
            <a:pPr lvl="1"/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Spark</a:t>
            </a:r>
          </a:p>
          <a:p>
            <a:pPr lvl="1"/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Hive</a:t>
            </a:r>
          </a:p>
          <a:p>
            <a:pPr lvl="1"/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….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All languages are welcome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  <a:p>
            <a:pPr marL="0" indent="0">
              <a:buNone/>
            </a:pPr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5867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zure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35502</TotalTime>
  <Words>556</Words>
  <Application>Microsoft Office PowerPoint</Application>
  <PresentationFormat>Widescreen</PresentationFormat>
  <Paragraphs>110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Muller Medium</vt:lpstr>
      <vt:lpstr>Wingdings</vt:lpstr>
      <vt:lpstr>Muller Bold</vt:lpstr>
      <vt:lpstr>Calibri Light</vt:lpstr>
      <vt:lpstr>Calibri</vt:lpstr>
      <vt:lpstr>Arial</vt:lpstr>
      <vt:lpstr>Segoe UI Light</vt:lpstr>
      <vt:lpstr>Segoe UI</vt:lpstr>
      <vt:lpstr>Consolas</vt:lpstr>
      <vt:lpstr>MS PGothic</vt:lpstr>
      <vt:lpstr>Office Theme</vt:lpstr>
      <vt:lpstr>Azure_Template_Light</vt:lpstr>
      <vt:lpstr>AGENDA</vt:lpstr>
      <vt:lpstr>WHAT IS BIGDATA</vt:lpstr>
      <vt:lpstr>WHAT IS MAP REDUCE</vt:lpstr>
      <vt:lpstr>TRADITIONAL PARALLEL APPLICATIONS – brings data to compute</vt:lpstr>
      <vt:lpstr>MAPREDUCE APPROACH – brings compute to data</vt:lpstr>
      <vt:lpstr>MAP REDUCE COMPONENTS</vt:lpstr>
      <vt:lpstr>MAPREDUCE - THE BIG PICTURE</vt:lpstr>
      <vt:lpstr>MAPREDUCE – CLASSICAL EXAMPLE</vt:lpstr>
      <vt:lpstr>HADOOP</vt:lpstr>
      <vt:lpstr>AZURE BIG DATA LANSCAPE</vt:lpstr>
      <vt:lpstr>KEY FEATURES</vt:lpstr>
      <vt:lpstr>HDInsight</vt:lpstr>
      <vt:lpstr>Azure Data Lake Store</vt:lpstr>
      <vt:lpstr>Azure Data Lake Analytics</vt:lpstr>
      <vt:lpstr>AZURE SQL DATAWAREHOUSE</vt:lpstr>
      <vt:lpstr>ARCHITECTURE</vt:lpstr>
      <vt:lpstr>FEATURES</vt:lpstr>
      <vt:lpstr>DISTRIBUTION</vt:lpstr>
      <vt:lpstr>DISTRIBUTION</vt:lpstr>
      <vt:lpstr>DISTRIBUTION CONSIDERATIONS</vt:lpstr>
      <vt:lpstr>INTEGRATION</vt:lpstr>
      <vt:lpstr>PRICING</vt:lpstr>
      <vt:lpstr>SUMMARY</vt:lpstr>
      <vt:lpstr>TAKEAWAYS</vt:lpstr>
      <vt:lpstr>QUESTIONS??</vt:lpstr>
      <vt:lpstr>THANK YOU</vt:lpstr>
      <vt:lpstr>Nikolay Stanev Software advisor @ klearlending.com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Nikolay Stanev</dc:creator>
  <cp:lastModifiedBy>Nikolay Stanev</cp:lastModifiedBy>
  <cp:revision>212</cp:revision>
  <cp:lastPrinted>2017-05-05T07:59:22Z</cp:lastPrinted>
  <dcterms:created xsi:type="dcterms:W3CDTF">2017-05-03T08:33:13Z</dcterms:created>
  <dcterms:modified xsi:type="dcterms:W3CDTF">2017-09-25T14:16:48Z</dcterms:modified>
</cp:coreProperties>
</file>